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53" r:id="rId2"/>
    <p:sldId id="354" r:id="rId3"/>
    <p:sldId id="356" r:id="rId4"/>
    <p:sldId id="355" r:id="rId5"/>
    <p:sldId id="357" r:id="rId6"/>
    <p:sldId id="359" r:id="rId7"/>
    <p:sldId id="358" r:id="rId8"/>
    <p:sldId id="397" r:id="rId9"/>
    <p:sldId id="398" r:id="rId10"/>
    <p:sldId id="362" r:id="rId11"/>
    <p:sldId id="363" r:id="rId12"/>
    <p:sldId id="364" r:id="rId13"/>
    <p:sldId id="365" r:id="rId14"/>
    <p:sldId id="366" r:id="rId15"/>
    <p:sldId id="367" r:id="rId16"/>
    <p:sldId id="399" r:id="rId17"/>
    <p:sldId id="376" r:id="rId18"/>
    <p:sldId id="377" r:id="rId19"/>
    <p:sldId id="378" r:id="rId20"/>
    <p:sldId id="379" r:id="rId21"/>
    <p:sldId id="380" r:id="rId22"/>
    <p:sldId id="381" r:id="rId23"/>
    <p:sldId id="407" r:id="rId24"/>
    <p:sldId id="387" r:id="rId25"/>
    <p:sldId id="402" r:id="rId26"/>
    <p:sldId id="404" r:id="rId27"/>
    <p:sldId id="384" r:id="rId28"/>
    <p:sldId id="405" r:id="rId29"/>
    <p:sldId id="385" r:id="rId30"/>
    <p:sldId id="406" r:id="rId31"/>
    <p:sldId id="386" r:id="rId32"/>
    <p:sldId id="388" r:id="rId33"/>
    <p:sldId id="389" r:id="rId34"/>
    <p:sldId id="390" r:id="rId35"/>
    <p:sldId id="391" r:id="rId36"/>
    <p:sldId id="392" r:id="rId37"/>
    <p:sldId id="393" r:id="rId38"/>
    <p:sldId id="408" r:id="rId39"/>
    <p:sldId id="409" r:id="rId40"/>
    <p:sldId id="411" r:id="rId41"/>
    <p:sldId id="410" r:id="rId42"/>
    <p:sldId id="412" r:id="rId43"/>
    <p:sldId id="413" r:id="rId44"/>
    <p:sldId id="414" r:id="rId45"/>
    <p:sldId id="415" r:id="rId46"/>
    <p:sldId id="416" r:id="rId47"/>
    <p:sldId id="417" r:id="rId48"/>
    <p:sldId id="418"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Lst>
        </p14:section>
        <p14:section name="Nexus Outline" id="{82E7C92F-72DA-F045-92ED-C14E058DC67B}">
          <p14:sldIdLst>
            <p14:sldId id="397"/>
            <p14:sldId id="398"/>
            <p14:sldId id="362"/>
            <p14:sldId id="363"/>
            <p14:sldId id="364"/>
            <p14:sldId id="365"/>
            <p14:sldId id="366"/>
            <p14:sldId id="367"/>
            <p14:sldId id="399"/>
          </p14:sldIdLst>
        </p14:section>
        <p14:section name="Nexus詳細" id="{E6CC0C77-22A6-8142-AB87-B5A7462F8896}">
          <p14:sldIdLst>
            <p14:sldId id="376"/>
            <p14:sldId id="377"/>
            <p14:sldId id="378"/>
            <p14:sldId id="379"/>
            <p14:sldId id="380"/>
            <p14:sldId id="381"/>
            <p14:sldId id="407"/>
            <p14:sldId id="387"/>
            <p14:sldId id="402"/>
            <p14:sldId id="404"/>
            <p14:sldId id="384"/>
            <p14:sldId id="405"/>
            <p14:sldId id="385"/>
            <p14:sldId id="406"/>
            <p14:sldId id="386"/>
            <p14:sldId id="388"/>
            <p14:sldId id="389"/>
            <p14:sldId id="390"/>
            <p14:sldId id="391"/>
            <p14:sldId id="392"/>
            <p14:sldId id="393"/>
          </p14:sldIdLst>
        </p14:section>
        <p14:section name="Nexus v.s. LeSS" id="{64EE4264-13EA-FF45-9FDC-CABB5CC0BE82}">
          <p14:sldIdLst>
            <p14:sldId id="408"/>
            <p14:sldId id="409"/>
            <p14:sldId id="411"/>
            <p14:sldId id="410"/>
            <p14:sldId id="412"/>
            <p14:sldId id="413"/>
            <p14:sldId id="414"/>
            <p14:sldId id="415"/>
            <p14:sldId id="416"/>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25"/>
    <p:restoredTop sz="79698"/>
  </p:normalViewPr>
  <p:slideViewPr>
    <p:cSldViewPr snapToGrid="0" snapToObjects="1">
      <p:cViewPr varScale="1">
        <p:scale>
          <a:sx n="60" d="100"/>
          <a:sy n="60" d="100"/>
        </p:scale>
        <p:origin x="192" y="512"/>
      </p:cViewPr>
      <p:guideLst/>
    </p:cSldViewPr>
  </p:slideViewPr>
  <p:outlineViewPr>
    <p:cViewPr>
      <p:scale>
        <a:sx n="33" d="100"/>
        <a:sy n="33" d="100"/>
      </p:scale>
      <p:origin x="0" y="-1532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2"/>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2"/>
      <dgm:spPr/>
    </dgm:pt>
    <dgm:pt modelId="{1D795A4A-0259-6C4D-AEF3-8233477576CE}" type="pres">
      <dgm:prSet presAssocID="{884385BB-DF63-254A-BC7B-DE1D7DF3B435}" presName="text2" presStyleLbl="fgAcc2" presStyleIdx="0" presStyleCnt="2">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48DDC07A-8850-F846-9858-08CC62A9E024}" type="pres">
      <dgm:prSet presAssocID="{33CBB7F2-B8A1-1A4A-A2B8-9FED5A814D01}" presName="Name10" presStyleLbl="parChTrans1D2" presStyleIdx="1" presStyleCnt="2"/>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1" presStyleCnt="2"/>
      <dgm:spPr/>
    </dgm:pt>
    <dgm:pt modelId="{BFC5A9E2-7B4C-5449-A2D0-A85D60C3628E}" type="pres">
      <dgm:prSet presAssocID="{0E11357E-E2FF-C649-9B81-02D3B17A5FBC}" presName="text2" presStyleLbl="fgAcc2" presStyleIdx="1" presStyleCnt="2">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1B5A42E4-B1FC-6D49-8C8E-DAAFDFB0221D}" srcId="{C9BEED41-111A-264A-984E-EEE6474C202A}" destId="{0E11357E-E2FF-C649-9B81-02D3B17A5FBC}" srcOrd="1"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F7AFADC1-0F8E-424C-90D6-355D9167EA62}" type="presParOf" srcId="{7099D795-C012-4A49-9F83-D01218D4A1B3}" destId="{48DDC07A-8850-F846-9858-08CC62A9E024}" srcOrd="2" destOrd="0" presId="urn:microsoft.com/office/officeart/2005/8/layout/hierarchy1"/>
    <dgm:cxn modelId="{63E305E2-98B3-C34D-B07E-E1CAC8B967BE}" type="presParOf" srcId="{7099D795-C012-4A49-9F83-D01218D4A1B3}" destId="{17F620FB-BB5B-FE45-BF86-C1ADEEFAE42A}" srcOrd="3"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480596" cy="228720"/>
        </a:xfrm>
        <a:custGeom>
          <a:avLst/>
          <a:gdLst/>
          <a:ahLst/>
          <a:cxnLst/>
          <a:rect l="0" t="0" r="0" b="0"/>
          <a:pathLst>
            <a:path>
              <a:moveTo>
                <a:pt x="0" y="0"/>
              </a:moveTo>
              <a:lnTo>
                <a:pt x="0" y="155866"/>
              </a:lnTo>
              <a:lnTo>
                <a:pt x="480596" y="155866"/>
              </a:lnTo>
              <a:lnTo>
                <a:pt x="480596"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1065026" y="499439"/>
          <a:ext cx="480596" cy="228720"/>
        </a:xfrm>
        <a:custGeom>
          <a:avLst/>
          <a:gdLst/>
          <a:ahLst/>
          <a:cxnLst/>
          <a:rect l="0" t="0" r="0" b="0"/>
          <a:pathLst>
            <a:path>
              <a:moveTo>
                <a:pt x="480596" y="0"/>
              </a:moveTo>
              <a:lnTo>
                <a:pt x="480596"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671811"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759192"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773818" y="825797"/>
        <a:ext cx="757179" cy="470131"/>
      </dsp:txXfrm>
    </dsp:sp>
    <dsp:sp modelId="{E671EA21-1457-0544-A649-566B043295C3}">
      <dsp:nvSpPr>
        <dsp:cNvPr id="0" name=""/>
        <dsp:cNvSpPr/>
      </dsp:nvSpPr>
      <dsp:spPr>
        <a:xfrm>
          <a:off x="1633005"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1720386"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735012"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37</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dirty="0"/>
          </a:p>
        </p:txBody>
      </p:sp>
      <p:sp>
        <p:nvSpPr>
          <p:cNvPr id="3" name="コンテンツ プレースホルダー 2"/>
          <p:cNvSpPr>
            <a:spLocks noGrp="1"/>
          </p:cNvSpPr>
          <p:nvPr>
            <p:ph idx="1"/>
          </p:nvPr>
        </p:nvSpPr>
        <p:spPr>
          <a:xfrm>
            <a:off x="237509" y="942165"/>
            <a:ext cx="8652159"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2800">
                <a:latin typeface="Meiryo" charset="-128"/>
                <a:ea typeface="Meiryo" charset="-128"/>
                <a:cs typeface="Meiryo" charset="-128"/>
              </a:defRPr>
            </a:lvl1pPr>
            <a:lvl2pPr marL="405000" indent="-221400">
              <a:spcBef>
                <a:spcPts val="300"/>
              </a:spcBef>
              <a:buSzPct val="80000"/>
              <a:buFont typeface="Wingdings" charset="2"/>
              <a:buChar char="l"/>
              <a:defRPr sz="2800">
                <a:latin typeface="Meiryo" charset="-128"/>
                <a:ea typeface="Meiryo" charset="-128"/>
                <a:cs typeface="Meiryo" charset="-128"/>
              </a:defRPr>
            </a:lvl2pPr>
            <a:lvl3pPr marL="540000" indent="-216000">
              <a:spcBef>
                <a:spcPts val="0"/>
              </a:spcBef>
              <a:buSzPct val="80000"/>
              <a:buFont typeface="Wingdings" charset="2"/>
              <a:buChar char="Ø"/>
              <a:defRPr sz="2800">
                <a:latin typeface="Meiryo" charset="-128"/>
                <a:ea typeface="Meiryo" charset="-128"/>
                <a:cs typeface="Meiryo" charset="-128"/>
              </a:defRPr>
            </a:lvl3pPr>
            <a:lvl4pPr marL="675000" indent="-216000">
              <a:spcBef>
                <a:spcPts val="0"/>
              </a:spcBef>
              <a:buSzPct val="100000"/>
              <a:defRPr sz="2800">
                <a:latin typeface="Meiryo" charset="-128"/>
                <a:ea typeface="Meiryo" charset="-128"/>
                <a:cs typeface="Meiryo" charset="-128"/>
              </a:defRPr>
            </a:lvl4pPr>
            <a:lvl5pPr marL="839700" indent="-216000">
              <a:spcBef>
                <a:spcPts val="0"/>
              </a:spcBef>
              <a:buSzPct val="100000"/>
              <a:defRPr sz="2800">
                <a:latin typeface="Meiryo" charset="-128"/>
                <a:ea typeface="Meiryo" charset="-128"/>
                <a:cs typeface="Meiryo"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237510" y="942165"/>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Wingdings" charset="2"/>
              <a:buChar char="l"/>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Wingdings"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5" name="コンテンツ プレースホルダー 2"/>
          <p:cNvSpPr>
            <a:spLocks noGrp="1"/>
          </p:cNvSpPr>
          <p:nvPr>
            <p:ph idx="10"/>
          </p:nvPr>
        </p:nvSpPr>
        <p:spPr>
          <a:xfrm>
            <a:off x="4730134" y="942165"/>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n"/>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Wingdings" charset="2"/>
              <a:buChar char="l"/>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Wingdings"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2800" b="1" cap="a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48277"/>
            <a:ext cx="9144000" cy="607219"/>
          </a:xfrm>
        </p:spPr>
        <p:txBody>
          <a:bodyPr anchor="ctr"/>
          <a:lstStyle>
            <a:lvl1pPr algn="ctr">
              <a:defRPr sz="40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9"/>
            <a:ext cx="8651875" cy="513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a:t>
            </a:r>
            <a:r>
              <a:rPr kumimoji="1" lang="en-US" altLang="ja-JP" sz="4400" dirty="0" err="1" smtClean="0"/>
              <a:t>LeSS</a:t>
            </a:r>
            <a:r>
              <a:rPr kumimoji="1" lang="en-US" altLang="ja-JP" sz="4400" dirty="0" smtClean="0"/>
              <a:t>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smtClean="0"/>
          </a:p>
          <a:p>
            <a:endParaRPr lang="en-US" altLang="ja-JP" dirty="0"/>
          </a:p>
          <a:p>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のフレームワーク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311202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役割</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新しい役割</a:t>
            </a:r>
            <a:endParaRPr lang="en-US" altLang="ja-JP" dirty="0" smtClean="0"/>
          </a:p>
          <a:p>
            <a:pPr lvl="1"/>
            <a:r>
              <a:rPr lang="ja-JP" altLang="en-US" dirty="0" smtClean="0"/>
              <a:t>プロダクトオーナー</a:t>
            </a:r>
            <a:r>
              <a:rPr lang="ja-JP" altLang="en-US" dirty="0"/>
              <a:t>は全体で１人</a:t>
            </a:r>
            <a:endParaRPr lang="en-US" altLang="ja-JP" dirty="0"/>
          </a:p>
          <a:p>
            <a:pPr lvl="1"/>
            <a:r>
              <a:rPr lang="en-US" altLang="ja-JP" dirty="0" smtClean="0"/>
              <a:t>Nexus</a:t>
            </a:r>
            <a:r>
              <a:rPr lang="ja-JP" altLang="en-US" dirty="0" smtClean="0"/>
              <a:t>統合チーム</a:t>
            </a:r>
            <a:endParaRPr lang="en-US" altLang="ja-JP" dirty="0" smtClean="0"/>
          </a:p>
          <a:p>
            <a:pPr lvl="1"/>
            <a:r>
              <a:rPr lang="ja-JP" altLang="en-US" dirty="0"/>
              <a:t>それぞれのスクラムチームの適切な</a:t>
            </a:r>
            <a:r>
              <a:rPr lang="ja-JP" altLang="en-US" dirty="0" smtClean="0"/>
              <a:t>代表者</a:t>
            </a:r>
            <a:endParaRPr lang="en-US" altLang="ja-JP" dirty="0" smtClean="0"/>
          </a:p>
          <a:p>
            <a:r>
              <a:rPr lang="en-US" altLang="ja-JP" dirty="0" smtClean="0"/>
              <a:t>Nexus</a:t>
            </a:r>
            <a:r>
              <a:rPr lang="ja-JP" altLang="en-US" dirty="0"/>
              <a:t>統合チームの</a:t>
            </a:r>
            <a:r>
              <a:rPr kumimoji="1" lang="ja-JP" altLang="en-US" dirty="0" smtClean="0"/>
              <a:t>役割</a:t>
            </a:r>
            <a:endParaRPr kumimoji="1" lang="en-US" altLang="ja-JP" dirty="0" smtClean="0"/>
          </a:p>
          <a:p>
            <a:pPr lvl="1"/>
            <a:r>
              <a:rPr kumimoji="1" lang="en-US" altLang="ja-JP" dirty="0" smtClean="0"/>
              <a:t>Nexus</a:t>
            </a:r>
            <a:r>
              <a:rPr kumimoji="1" lang="ja-JP" altLang="en-US" dirty="0" smtClean="0"/>
              <a:t>の適用</a:t>
            </a:r>
            <a:endParaRPr kumimoji="1" lang="en-US" altLang="ja-JP" dirty="0" smtClean="0"/>
          </a:p>
          <a:p>
            <a:pPr lvl="1"/>
            <a:r>
              <a:rPr lang="ja-JP" altLang="en-US" dirty="0" smtClean="0"/>
              <a:t>スクラムの運用の調整・コーチ・監督</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lang="ja-JP" altLang="en-US" dirty="0" smtClean="0"/>
              <a:t>プロダクトオーナー</a:t>
            </a:r>
            <a:endParaRPr lang="en-US" altLang="ja-JP" dirty="0" smtClean="0"/>
          </a:p>
          <a:p>
            <a:pPr lvl="1"/>
            <a:r>
              <a:rPr kumimoji="1" lang="ja-JP" altLang="en-US" dirty="0" smtClean="0"/>
              <a:t>スクラムマスター</a:t>
            </a:r>
            <a:endParaRPr kumimoji="1" lang="en-US" altLang="ja-JP" dirty="0" smtClean="0"/>
          </a:p>
          <a:p>
            <a:pPr lvl="1"/>
            <a:r>
              <a:rPr lang="en-US" altLang="ja-JP" dirty="0" smtClean="0"/>
              <a:t>Nexus</a:t>
            </a:r>
            <a:r>
              <a:rPr lang="ja-JP" altLang="en-US" dirty="0" smtClean="0"/>
              <a:t>統合チームメンバー</a:t>
            </a:r>
            <a:endParaRPr lang="en-US" altLang="ja-JP" dirty="0" smtClean="0"/>
          </a:p>
          <a:p>
            <a:endParaRPr kumimoji="1" lang="ja-JP" altLang="en-US" dirty="0"/>
          </a:p>
        </p:txBody>
      </p:sp>
    </p:spTree>
    <p:extLst>
      <p:ext uri="{BB962C8B-B14F-4D97-AF65-F5344CB8AC3E}">
        <p14:creationId xmlns:p14="http://schemas.microsoft.com/office/powerpoint/2010/main" val="3659680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１つのプロダクトバック</a:t>
            </a:r>
            <a:endParaRPr kumimoji="1" lang="en-US" altLang="ja-JP" dirty="0" smtClean="0"/>
          </a:p>
          <a:p>
            <a:r>
              <a:rPr lang="ja-JP" altLang="en-US" dirty="0" smtClean="0"/>
              <a:t>新しい作成物</a:t>
            </a:r>
            <a:endParaRPr kumimoji="1" lang="en-US" altLang="ja-JP" dirty="0" smtClean="0"/>
          </a:p>
          <a:p>
            <a:pPr lvl="1"/>
            <a:r>
              <a:rPr kumimoji="1" lang="en-US" altLang="ja-JP" dirty="0" smtClean="0"/>
              <a:t>Nexus</a:t>
            </a:r>
            <a:r>
              <a:rPr kumimoji="1" lang="ja-JP" altLang="en-US" dirty="0" smtClean="0"/>
              <a:t>スプリントバックログ</a:t>
            </a:r>
            <a:endParaRPr kumimoji="1" lang="ja-JP" altLang="en-US" dirty="0"/>
          </a:p>
        </p:txBody>
      </p:sp>
    </p:spTree>
    <p:extLst>
      <p:ext uri="{BB962C8B-B14F-4D97-AF65-F5344CB8AC3E}">
        <p14:creationId xmlns:p14="http://schemas.microsoft.com/office/powerpoint/2010/main" val="9022458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プロダクトバックログのリファインメント</a:t>
            </a:r>
            <a:endParaRPr kumimoji="1" lang="en-US" altLang="ja-JP" dirty="0" smtClean="0"/>
          </a:p>
          <a:p>
            <a:r>
              <a:rPr kumimoji="1" lang="ja-JP" altLang="en-US" dirty="0" smtClean="0"/>
              <a:t>スプリントプランニング</a:t>
            </a:r>
            <a:endParaRPr kumimoji="1" lang="en-US" altLang="ja-JP" dirty="0" smtClean="0"/>
          </a:p>
          <a:p>
            <a:pPr lvl="1"/>
            <a:r>
              <a:rPr lang="ja-JP" altLang="en-US" dirty="0" smtClean="0"/>
              <a:t>プロダクトバックログの調整</a:t>
            </a:r>
            <a:endParaRPr lang="en-US" altLang="ja-JP" dirty="0" smtClean="0"/>
          </a:p>
          <a:p>
            <a:pPr lvl="1"/>
            <a:r>
              <a:rPr lang="ja-JP" altLang="en-US" dirty="0" smtClean="0"/>
              <a:t>各スクラムチームでスプリントプランニング</a:t>
            </a:r>
            <a:endParaRPr lang="en-US" altLang="ja-JP" dirty="0" smtClean="0"/>
          </a:p>
          <a:p>
            <a:r>
              <a:rPr kumimoji="1" lang="ja-JP" altLang="en-US" dirty="0" smtClean="0"/>
              <a:t>スプリントレビュー</a:t>
            </a:r>
            <a:endParaRPr kumimoji="1" lang="en-US" altLang="ja-JP" dirty="0" smtClean="0"/>
          </a:p>
          <a:p>
            <a:pPr lvl="1"/>
            <a:r>
              <a:rPr lang="ja-JP" altLang="en-US" dirty="0" smtClean="0"/>
              <a:t>全体で１回</a:t>
            </a:r>
            <a:endParaRPr lang="en-US" altLang="ja-JP" dirty="0" smtClean="0"/>
          </a:p>
          <a:p>
            <a:r>
              <a:rPr kumimoji="1" lang="ja-JP" altLang="en-US" dirty="0" smtClean="0"/>
              <a:t>スプリントレトロスペクティブ</a:t>
            </a:r>
            <a:endParaRPr kumimoji="1" lang="en-US" altLang="ja-JP" dirty="0" smtClean="0"/>
          </a:p>
          <a:p>
            <a:pPr lvl="1"/>
            <a:r>
              <a:rPr lang="ja-JP" altLang="en-US" dirty="0" smtClean="0"/>
              <a:t>代表者で実施</a:t>
            </a:r>
            <a:endParaRPr lang="en-US" altLang="ja-JP" dirty="0" smtClean="0"/>
          </a:p>
          <a:p>
            <a:pPr lvl="1"/>
            <a:r>
              <a:rPr kumimoji="1" lang="ja-JP" altLang="en-US" dirty="0" smtClean="0"/>
              <a:t>各チームで実施</a:t>
            </a:r>
            <a:endParaRPr kumimoji="1" lang="en-US" altLang="ja-JP" dirty="0" smtClean="0"/>
          </a:p>
          <a:p>
            <a:pPr lvl="1"/>
            <a:r>
              <a:rPr kumimoji="1" lang="ja-JP" altLang="en-US" dirty="0" smtClean="0"/>
              <a:t>また代表者で実施</a:t>
            </a:r>
            <a:endParaRPr kumimoji="1" lang="en-US" altLang="ja-JP" dirty="0" smtClean="0"/>
          </a:p>
        </p:txBody>
      </p:sp>
    </p:spTree>
    <p:extLst>
      <p:ext uri="{BB962C8B-B14F-4D97-AF65-F5344CB8AC3E}">
        <p14:creationId xmlns:p14="http://schemas.microsoft.com/office/powerpoint/2010/main" val="6634820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の構成</a:t>
            </a:r>
            <a:endParaRPr lang="en-US" altLang="ja-JP" dirty="0" smtClean="0"/>
          </a:p>
          <a:p>
            <a:pPr lvl="1"/>
            <a:r>
              <a:rPr kumimoji="1" lang="en-US" altLang="ja-JP" dirty="0" smtClean="0"/>
              <a:t>Nexus</a:t>
            </a:r>
            <a:r>
              <a:rPr kumimoji="1" lang="ja-JP" altLang="en-US" dirty="0" smtClean="0"/>
              <a:t>統合チーム</a:t>
            </a:r>
            <a:endParaRPr kumimoji="1" lang="en-US" altLang="ja-JP" dirty="0" smtClean="0"/>
          </a:p>
          <a:p>
            <a:pPr lvl="1"/>
            <a:r>
              <a:rPr lang="ja-JP" altLang="en-US" dirty="0" smtClean="0"/>
              <a:t>約３</a:t>
            </a:r>
            <a:r>
              <a:rPr lang="en-US" altLang="ja-JP" dirty="0" smtClean="0"/>
              <a:t>〜</a:t>
            </a:r>
            <a:r>
              <a:rPr lang="ja-JP" altLang="en-US" dirty="0" smtClean="0"/>
              <a:t>９のスクラムチーム</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kumimoji="1" lang="ja-JP" altLang="en-US" dirty="0" smtClean="0"/>
              <a:t>プロダクトオーナー</a:t>
            </a:r>
            <a:endParaRPr kumimoji="1" lang="en-US" altLang="ja-JP" dirty="0" smtClean="0"/>
          </a:p>
          <a:p>
            <a:pPr lvl="1"/>
            <a:r>
              <a:rPr lang="ja-JP" altLang="en-US" dirty="0" smtClean="0"/>
              <a:t>スクラムマスター</a:t>
            </a:r>
            <a:endParaRPr lang="en-US" altLang="ja-JP" dirty="0" smtClean="0"/>
          </a:p>
          <a:p>
            <a:pPr lvl="1"/>
            <a:r>
              <a:rPr kumimoji="1" lang="ja-JP" altLang="en-US" dirty="0" smtClean="0"/>
              <a:t>１人以上の</a:t>
            </a:r>
            <a:r>
              <a:rPr kumimoji="1" lang="en-US" altLang="ja-JP" dirty="0" smtClean="0"/>
              <a:t>Nexus</a:t>
            </a:r>
            <a:r>
              <a:rPr kumimoji="1" lang="ja-JP" altLang="en-US" dirty="0" smtClean="0"/>
              <a:t>統合チームメンバー</a:t>
            </a:r>
          </a:p>
          <a:p>
            <a:pPr lvl="2"/>
            <a:r>
              <a:rPr lang="ja-JP" altLang="en-US" dirty="0" smtClean="0"/>
              <a:t>スクラムチームとの兼任は可能だが、</a:t>
            </a:r>
            <a:r>
              <a:rPr lang="en-US" altLang="ja-JP" dirty="0" smtClean="0"/>
              <a:t>Nexus</a:t>
            </a:r>
            <a:r>
              <a:rPr lang="ja-JP" altLang="en-US" dirty="0" smtClean="0"/>
              <a:t>統合チームの作業を優先させなければいけない。</a:t>
            </a:r>
            <a:endParaRPr kumimoji="1" lang="en-US" altLang="ja-JP" dirty="0" smtClean="0"/>
          </a:p>
        </p:txBody>
      </p:sp>
    </p:spTree>
    <p:extLst>
      <p:ext uri="{BB962C8B-B14F-4D97-AF65-F5344CB8AC3E}">
        <p14:creationId xmlns:p14="http://schemas.microsoft.com/office/powerpoint/2010/main" val="16321817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r>
              <a:rPr kumimoji="1" lang="ja-JP" altLang="en-US" dirty="0" smtClean="0"/>
              <a:t>プロダクトバックログの作業を行うこともある</a:t>
            </a:r>
            <a:endParaRPr kumimoji="1" lang="en-US" altLang="ja-JP" dirty="0" smtClean="0"/>
          </a:p>
          <a:p>
            <a:r>
              <a:rPr lang="ja-JP" altLang="en-US" dirty="0"/>
              <a:t>構成は時間とともに変化する可能性がある。</a:t>
            </a:r>
            <a:endParaRPr lang="en-US" altLang="ja-JP" dirty="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統合チームのプロダクトオーナー</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は、１つのプロダクトバックログで作業する。</a:t>
            </a:r>
            <a:endParaRPr kumimoji="1" lang="en-US" altLang="ja-JP" dirty="0" smtClean="0"/>
          </a:p>
          <a:p>
            <a:r>
              <a:rPr lang="ja-JP" altLang="en-US" dirty="0" smtClean="0"/>
              <a:t>１つのプロダクトバックログ</a:t>
            </a:r>
            <a:r>
              <a:rPr kumimoji="1" lang="ja-JP" altLang="en-US" dirty="0" smtClean="0"/>
              <a:t>に１人のプロダクトオーナーが割り当てられる。</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大規模開発ではツールが重要になる。</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a:t>
            </a:r>
            <a:endParaRPr lang="en-US" altLang="ja-JP" dirty="0" smtClean="0"/>
          </a:p>
          <a:p>
            <a:pPr lvl="1"/>
            <a:r>
              <a:rPr lang="ja-JP" altLang="en-US" dirty="0" smtClean="0"/>
              <a:t>ツール</a:t>
            </a:r>
            <a:endParaRPr lang="en-US" altLang="ja-JP" dirty="0" smtClean="0"/>
          </a:p>
          <a:p>
            <a:pPr lvl="1"/>
            <a:r>
              <a:rPr lang="ja-JP" altLang="en-US" dirty="0" smtClean="0"/>
              <a:t>開発</a:t>
            </a:r>
            <a:endParaRPr lang="en-US" altLang="ja-JP" dirty="0" smtClean="0"/>
          </a:p>
          <a:p>
            <a:pPr lvl="1"/>
            <a:r>
              <a:rPr lang="ja-JP" altLang="en-US" dirty="0" smtClean="0"/>
              <a:t>インフラ</a:t>
            </a:r>
            <a:endParaRPr lang="en-US" altLang="ja-JP" dirty="0" smtClean="0"/>
          </a:p>
          <a:p>
            <a:pPr lvl="1"/>
            <a:r>
              <a:rPr lang="ja-JP" altLang="en-US" dirty="0" smtClean="0"/>
              <a:t>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ゴール</a:t>
            </a:r>
            <a:endParaRPr lang="en-US" altLang="ja-JP" dirty="0"/>
          </a:p>
          <a:p>
            <a:pPr lvl="1"/>
            <a:r>
              <a:rPr lang="ja-JP" altLang="en-US" dirty="0" smtClean="0"/>
              <a:t>依存</a:t>
            </a:r>
            <a:r>
              <a:rPr lang="ja-JP" altLang="en-US" dirty="0"/>
              <a:t>関係を特定して、最小化できるまで詳細化する</a:t>
            </a:r>
            <a:r>
              <a:rPr lang="ja-JP" altLang="en-US" dirty="0" smtClean="0"/>
              <a:t>。</a:t>
            </a:r>
            <a:endParaRPr kumimoji="1" lang="en-US" altLang="ja-JP" dirty="0" smtClean="0"/>
          </a:p>
          <a:p>
            <a:r>
              <a:rPr kumimoji="1" lang="ja-JP" altLang="en-US" dirty="0" smtClean="0"/>
              <a:t>実施手順</a:t>
            </a:r>
            <a:endParaRPr kumimoji="1" lang="en-US" altLang="ja-JP" dirty="0" smtClean="0"/>
          </a:p>
          <a:p>
            <a:pPr lvl="1"/>
            <a:r>
              <a:rPr lang="ja-JP" altLang="en-US" dirty="0"/>
              <a:t>依存関係を特定して見える化する。</a:t>
            </a:r>
            <a:endParaRPr lang="en-US" altLang="ja-JP" dirty="0"/>
          </a:p>
          <a:p>
            <a:pPr lvl="1"/>
            <a:r>
              <a:rPr lang="ja-JP" altLang="en-US" dirty="0"/>
              <a:t>作業の順番や割り当てを見直す</a:t>
            </a:r>
            <a:r>
              <a:rPr lang="ja-JP" altLang="en-US" dirty="0" smtClean="0"/>
              <a:t>。</a:t>
            </a:r>
            <a:endParaRPr lang="en-US" altLang="ja-JP" dirty="0" smtClean="0"/>
          </a:p>
          <a:p>
            <a:pPr lvl="1"/>
            <a:r>
              <a:rPr lang="ja-JP" altLang="en-US" dirty="0" smtClean="0"/>
              <a:t>チーム間</a:t>
            </a:r>
            <a:r>
              <a:rPr lang="ja-JP" altLang="en-US" dirty="0"/>
              <a:t>の依存関係を最小化する。</a:t>
            </a:r>
            <a:endParaRPr lang="en-US" altLang="ja-JP" dirty="0"/>
          </a:p>
          <a:p>
            <a:r>
              <a:rPr kumimoji="1" lang="ja-JP" altLang="en-US" dirty="0" smtClean="0"/>
              <a:t>目的</a:t>
            </a:r>
            <a:endParaRPr kumimoji="1" lang="en-US" altLang="ja-JP" dirty="0" smtClean="0"/>
          </a:p>
          <a:p>
            <a:pPr lvl="1"/>
            <a:r>
              <a:rPr lang="ja-JP" altLang="en-US" dirty="0" smtClean="0"/>
              <a:t>どのスクラムチームがどのプロダクトバックログアイテムをデリバリーするかを予測する。</a:t>
            </a:r>
            <a:endParaRPr lang="en-US" altLang="ja-JP" dirty="0" smtClean="0"/>
          </a:p>
          <a:p>
            <a:pPr lvl="1"/>
            <a:r>
              <a:rPr kumimoji="1" lang="ja-JP" altLang="en-US" dirty="0" smtClean="0"/>
              <a:t>チーム間の依存関係を特定し、最小化する。</a:t>
            </a:r>
            <a:endParaRPr kumimoji="1" lang="en-US" altLang="ja-JP" dirty="0" smtClean="0"/>
          </a:p>
        </p:txBody>
      </p:sp>
    </p:spTree>
    <p:extLst>
      <p:ext uri="{BB962C8B-B14F-4D97-AF65-F5344CB8AC3E}">
        <p14:creationId xmlns:p14="http://schemas.microsoft.com/office/powerpoint/2010/main" val="16764739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スプリントプランニング</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r>
              <a:rPr lang="en-US" altLang="ja-JP" dirty="0" smtClean="0"/>
              <a:t>Nexus</a:t>
            </a:r>
            <a:r>
              <a:rPr lang="ja-JP" altLang="en-US" dirty="0"/>
              <a:t>スプリントゴールを作成する。</a:t>
            </a:r>
            <a:endParaRPr lang="en-US" altLang="ja-JP" dirty="0"/>
          </a:p>
          <a:p>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a:p>
          <a:p>
            <a:pPr lvl="1"/>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lang="en-US" altLang="ja-JP" dirty="0"/>
              <a:t>Nexus</a:t>
            </a:r>
            <a:r>
              <a:rPr lang="ja-JP" altLang="en-US" dirty="0" smtClean="0"/>
              <a:t>スプリントバックログ</a:t>
            </a:r>
            <a:endParaRPr kumimoji="1" lang="en-US" altLang="ja-JP" dirty="0" smtClean="0"/>
          </a:p>
          <a:p>
            <a:pPr lvl="1"/>
            <a:r>
              <a:rPr kumimoji="1" lang="ja-JP" altLang="en-US" dirty="0" smtClean="0"/>
              <a:t>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各スクラムチームの代表者が毎日集まる。</a:t>
            </a:r>
            <a:endParaRPr kumimoji="1" lang="en-US" altLang="ja-JP" dirty="0" smtClean="0"/>
          </a:p>
          <a:p>
            <a:r>
              <a:rPr lang="ja-JP" altLang="en-US" dirty="0" smtClean="0"/>
              <a:t>問題があればスクラムチームのデイリースクラムに伝えられる。</a:t>
            </a:r>
            <a:endParaRPr lang="en-US" altLang="ja-JP" dirty="0" smtClean="0"/>
          </a:p>
          <a:p>
            <a:r>
              <a:rPr lang="ja-JP" altLang="en-US" dirty="0" smtClean="0"/>
              <a:t>スクラムチームは、</a:t>
            </a:r>
            <a:r>
              <a:rPr lang="en-US" altLang="ja-JP" dirty="0" smtClean="0"/>
              <a:t>Nexus</a:t>
            </a:r>
            <a:r>
              <a:rPr lang="ja-JP" altLang="en-US" dirty="0" smtClean="0"/>
              <a:t>デイリースクラムで発生した統合の問題を解決できるように、その日の計画を立てる</a:t>
            </a:r>
            <a:endParaRPr lang="en-US" altLang="ja-JP" dirty="0" smtClean="0"/>
          </a:p>
        </p:txBody>
      </p:sp>
    </p:spTree>
    <p:extLst>
      <p:ext uri="{BB962C8B-B14F-4D97-AF65-F5344CB8AC3E}">
        <p14:creationId xmlns:p14="http://schemas.microsoft.com/office/powerpoint/2010/main" val="4371374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実施手順</a:t>
            </a:r>
            <a:endParaRPr kumimoji="1" lang="en-US" altLang="ja-JP" dirty="0" smtClean="0"/>
          </a:p>
          <a:p>
            <a:pPr marL="914400" lvl="1" indent="-457200">
              <a:buFont typeface="+mj-lt"/>
              <a:buAutoNum type="arabicPeriod"/>
            </a:pPr>
            <a:r>
              <a:rPr kumimoji="1" lang="en-US" altLang="ja-JP" dirty="0" smtClean="0"/>
              <a:t>Nexus</a:t>
            </a:r>
            <a:r>
              <a:rPr kumimoji="1" lang="ja-JP" altLang="en-US" dirty="0" smtClean="0"/>
              <a:t>デイリースクラム</a:t>
            </a:r>
            <a:r>
              <a:rPr kumimoji="1" lang="en-US" altLang="ja-JP" dirty="0" smtClean="0"/>
              <a:t>	</a:t>
            </a:r>
          </a:p>
          <a:p>
            <a:pPr marL="914400" lvl="1" indent="-457200">
              <a:buFont typeface="+mj-lt"/>
              <a:buAutoNum type="arabicPeriod"/>
            </a:pPr>
            <a:r>
              <a:rPr lang="ja-JP" altLang="en-US" dirty="0" smtClean="0"/>
              <a:t>デイリースクラム</a:t>
            </a:r>
            <a:endParaRPr lang="en-US" altLang="ja-JP" dirty="0" smtClean="0"/>
          </a:p>
          <a:p>
            <a:pPr>
              <a:buFont typeface="Arial" charset="0"/>
              <a:buChar char="•"/>
            </a:pPr>
            <a:r>
              <a:rPr lang="en-US" altLang="ja-JP" dirty="0" smtClean="0"/>
              <a:t>Nexus</a:t>
            </a:r>
            <a:r>
              <a:rPr lang="ja-JP" altLang="en-US" dirty="0"/>
              <a:t>デイリースクラム</a:t>
            </a:r>
            <a:r>
              <a:rPr lang="ja-JP" altLang="en-US" dirty="0" smtClean="0"/>
              <a:t>３つの質問</a:t>
            </a:r>
            <a:endParaRPr lang="en-US" altLang="ja-JP" dirty="0" smtClean="0"/>
          </a:p>
          <a:p>
            <a:pPr marL="914400" lvl="1" indent="-457200">
              <a:buFont typeface="+mj-lt"/>
              <a:buAutoNum type="arabicPeriod"/>
            </a:pPr>
            <a:r>
              <a:rPr kumimoji="1" lang="ja-JP" altLang="en-US" dirty="0" smtClean="0"/>
              <a:t>昨日の作業はうまく統合されたか？うまく統合されていなければ、それはなぜか？</a:t>
            </a:r>
            <a:endParaRPr kumimoji="1" lang="en-US" altLang="ja-JP" dirty="0" smtClean="0"/>
          </a:p>
          <a:p>
            <a:pPr marL="914400" lvl="1" indent="-457200">
              <a:buFont typeface="+mj-lt"/>
              <a:buAutoNum type="arabicPeriod"/>
            </a:pPr>
            <a:r>
              <a:rPr lang="ja-JP" altLang="en-US" dirty="0" smtClean="0"/>
              <a:t>新たに特定された依存関係は何か？</a:t>
            </a:r>
            <a:endParaRPr lang="en-US" altLang="ja-JP" dirty="0" smtClean="0"/>
          </a:p>
          <a:p>
            <a:pPr marL="914400" lvl="1" indent="-457200">
              <a:buFont typeface="+mj-lt"/>
              <a:buAutoNum type="arabicPeriod"/>
            </a:pPr>
            <a:r>
              <a:rPr kumimoji="1" lang="en-US" altLang="ja-JP" dirty="0" smtClean="0"/>
              <a:t>Nexus</a:t>
            </a:r>
            <a:r>
              <a:rPr kumimoji="1" lang="ja-JP" altLang="en-US" dirty="0" smtClean="0"/>
              <a:t>のチーム間で共有が必要な情報は何か？</a:t>
            </a:r>
            <a:endParaRPr kumimoji="1" lang="en-US" altLang="ja-JP" dirty="0" smtClean="0"/>
          </a:p>
          <a:p>
            <a:pPr>
              <a:buFont typeface="Arial" charset="0"/>
              <a:buChar char="•"/>
            </a:pPr>
            <a:r>
              <a:rPr lang="ja-JP" altLang="en-US" dirty="0" smtClean="0"/>
              <a:t>デイリースクラム</a:t>
            </a:r>
            <a:endParaRPr lang="en-US" altLang="ja-JP" dirty="0" smtClean="0"/>
          </a:p>
          <a:p>
            <a:pPr lvl="1">
              <a:buFont typeface="Arial" charset="0"/>
              <a:buChar char="•"/>
            </a:pPr>
            <a:r>
              <a:rPr kumimoji="1" lang="en-US" altLang="ja-JP" dirty="0" smtClean="0"/>
              <a:t>Nexus</a:t>
            </a:r>
            <a:r>
              <a:rPr kumimoji="1" lang="ja-JP" altLang="en-US" dirty="0" smtClean="0"/>
              <a:t>デイリースクラムで特定された作業を計画する</a:t>
            </a:r>
            <a:endParaRPr kumimoji="1" lang="ja-JP" altLang="en-US" dirty="0"/>
          </a:p>
        </p:txBody>
      </p:sp>
    </p:spTree>
    <p:extLst>
      <p:ext uri="{BB962C8B-B14F-4D97-AF65-F5344CB8AC3E}">
        <p14:creationId xmlns:p14="http://schemas.microsoft.com/office/powerpoint/2010/main" val="72646707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実施手順</a:t>
            </a:r>
            <a:endParaRPr kumimoji="1" lang="en-US" altLang="ja-JP" dirty="0" smtClean="0"/>
          </a:p>
          <a:p>
            <a:pPr lvl="1"/>
            <a:r>
              <a:rPr lang="en-US" altLang="ja-JP" dirty="0" smtClean="0"/>
              <a:t>Nexus</a:t>
            </a:r>
            <a:r>
              <a:rPr lang="ja-JP" altLang="en-US" dirty="0" smtClean="0"/>
              <a:t>スプリントレビュー</a:t>
            </a:r>
            <a:endParaRPr lang="en-US" altLang="ja-JP" dirty="0" smtClean="0"/>
          </a:p>
          <a:p>
            <a:pPr lvl="1"/>
            <a:r>
              <a:rPr kumimoji="1" lang="ja-JP" altLang="en-US" dirty="0" smtClean="0"/>
              <a:t>スプリントレビューは置き換えられる。</a:t>
            </a:r>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Tree>
    <p:extLst>
      <p:ext uri="{BB962C8B-B14F-4D97-AF65-F5344CB8AC3E}">
        <p14:creationId xmlns:p14="http://schemas.microsoft.com/office/powerpoint/2010/main" val="12876299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fontScale="90000"/>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err="1"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スクラムチームの代表者が集まり、共通の課題を特定する。</a:t>
            </a:r>
            <a:endParaRPr lang="en-US" altLang="ja-JP" dirty="0" smtClean="0"/>
          </a:p>
          <a:p>
            <a:r>
              <a:rPr kumimoji="1" lang="ja-JP" altLang="en-US" dirty="0" smtClean="0"/>
              <a:t>スクラムチーム個別のレトロスペクティブを実施する。</a:t>
            </a:r>
            <a:endParaRPr kumimoji="1" lang="en-US" altLang="ja-JP" dirty="0" smtClean="0"/>
          </a:p>
          <a:p>
            <a:r>
              <a:rPr lang="ja-JP" altLang="en-US" dirty="0" smtClean="0"/>
              <a:t>代表者が集まり共通な課題の必要なアクションについて議論する。</a:t>
            </a:r>
            <a:endParaRPr kumimoji="1" lang="ja-JP" altLang="en-US" dirty="0"/>
          </a:p>
        </p:txBody>
      </p:sp>
    </p:spTree>
    <p:extLst>
      <p:ext uri="{BB962C8B-B14F-4D97-AF65-F5344CB8AC3E}">
        <p14:creationId xmlns:p14="http://schemas.microsoft.com/office/powerpoint/2010/main" val="3928591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smtClean="0"/>
              <a:t>実施手順</a:t>
            </a:r>
            <a:endParaRPr lang="en-US" altLang="ja-JP" dirty="0" smtClean="0"/>
          </a:p>
          <a:p>
            <a:pPr marL="914400" lvl="1" indent="-457200">
              <a:buFont typeface="+mj-lt"/>
              <a:buAutoNum type="arabicPeriod"/>
            </a:pPr>
            <a:r>
              <a:rPr kumimoji="1" lang="ja-JP" altLang="en-US" dirty="0" smtClean="0"/>
              <a:t>代表者が集まり共通の課題を特定する。（３と合わせて</a:t>
            </a:r>
            <a:r>
              <a:rPr kumimoji="1" lang="en-US" altLang="ja-JP" dirty="0" smtClean="0"/>
              <a:t>3</a:t>
            </a:r>
            <a:r>
              <a:rPr kumimoji="1" lang="ja-JP" altLang="en-US" dirty="0" smtClean="0"/>
              <a:t>時間？）</a:t>
            </a:r>
            <a:endParaRPr kumimoji="1" lang="en-US" altLang="ja-JP" dirty="0" smtClean="0"/>
          </a:p>
          <a:p>
            <a:pPr marL="914400" lvl="1" indent="-457200">
              <a:buFont typeface="+mj-lt"/>
              <a:buAutoNum type="arabicPeriod"/>
            </a:pPr>
            <a:r>
              <a:rPr lang="en-US" altLang="ja-JP" dirty="0" smtClean="0"/>
              <a:t>Scrum</a:t>
            </a:r>
            <a:r>
              <a:rPr lang="ja-JP" altLang="en-US" dirty="0" smtClean="0"/>
              <a:t>スプリントレトロスペクティブ（３時間）</a:t>
            </a:r>
            <a:endParaRPr lang="en-US" altLang="ja-JP" dirty="0" smtClean="0"/>
          </a:p>
          <a:p>
            <a:pPr marL="914400" lvl="1" indent="-457200">
              <a:buFont typeface="+mj-lt"/>
              <a:buAutoNum type="arabicPeriod"/>
            </a:pPr>
            <a:r>
              <a:rPr lang="ja-JP" altLang="en-US" dirty="0" smtClean="0"/>
              <a:t>特定されたアクションの見える化追跡の合意</a:t>
            </a:r>
            <a:endParaRPr lang="en-US" altLang="ja-JP" dirty="0" smtClean="0"/>
          </a:p>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cs typeface="+mj-cs"/>
              </a:rPr>
              <a:t>Nexus </a:t>
            </a:r>
            <a:r>
              <a:rPr kumimoji="1" lang="ja-JP" altLang="en-US" dirty="0" smtClean="0">
                <a:cs typeface="+mj-cs"/>
              </a:rPr>
              <a:t>と</a:t>
            </a:r>
            <a:r>
              <a:rPr kumimoji="1" lang="en-US" altLang="ja-JP" dirty="0" smtClean="0">
                <a:cs typeface="+mj-cs"/>
              </a:rPr>
              <a:t> </a:t>
            </a:r>
            <a:r>
              <a:rPr kumimoji="1" lang="en-US" altLang="ja-JP" dirty="0" err="1" smtClean="0">
                <a:cs typeface="+mj-cs"/>
              </a:rPr>
              <a:t>LeSS</a:t>
            </a:r>
            <a:r>
              <a:rPr kumimoji="1" lang="en-US" altLang="ja-JP" dirty="0" smtClean="0">
                <a:cs typeface="+mj-cs"/>
              </a:rPr>
              <a:t> </a:t>
            </a:r>
            <a:r>
              <a:rPr kumimoji="1" lang="ja-JP" altLang="en-US" dirty="0" smtClean="0">
                <a:cs typeface="+mj-cs"/>
              </a:rPr>
              <a:t>の比較</a:t>
            </a:r>
            <a:endParaRPr kumimoji="1" lang="ja-JP" altLang="en-US" dirty="0">
              <a:cs typeface="+mj-cs"/>
            </a:endParaRPr>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05624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kumimoji="1" lang="ja-JP" altLang="en-US" dirty="0" smtClean="0"/>
              <a:t>「</a:t>
            </a:r>
            <a:r>
              <a:rPr lang="ja-JP" altLang="en-US" dirty="0"/>
              <a:t>スクラムフレームワークと同様に、</a:t>
            </a:r>
            <a:r>
              <a:rPr lang="en-US" altLang="ja-JP" dirty="0">
                <a:solidFill>
                  <a:srgbClr val="FF0000"/>
                </a:solidFill>
              </a:rPr>
              <a:t>Nexus</a:t>
            </a:r>
            <a:r>
              <a:rPr lang="ja-JP" altLang="en-US" dirty="0">
                <a:solidFill>
                  <a:srgbClr val="FF0000"/>
                </a:solidFill>
              </a:rPr>
              <a:t>の役割・作成物・イベント・ルールは不変</a:t>
            </a:r>
            <a:r>
              <a:rPr lang="ja-JP" altLang="en-US" dirty="0"/>
              <a:t>である。</a:t>
            </a:r>
            <a:r>
              <a:rPr lang="en-US" altLang="ja-JP" dirty="0"/>
              <a:t>Nexus</a:t>
            </a:r>
            <a:r>
              <a:rPr lang="ja-JP" altLang="en-US" dirty="0"/>
              <a:t>の一部だけを導入することも可能だが、それは</a:t>
            </a:r>
            <a:r>
              <a:rPr lang="en-US" altLang="ja-JP" dirty="0"/>
              <a:t>Nexus</a:t>
            </a:r>
            <a:r>
              <a:rPr lang="ja-JP" altLang="en-US" dirty="0"/>
              <a:t>ではない。</a:t>
            </a:r>
            <a:r>
              <a:rPr kumimoji="1" lang="ja-JP" altLang="en-US" dirty="0" smtClean="0"/>
              <a:t>」</a:t>
            </a:r>
            <a:endParaRPr lang="en-US" altLang="ja-JP" dirty="0"/>
          </a:p>
          <a:p>
            <a:r>
              <a:rPr lang="en-US" altLang="ja-JP" dirty="0" err="1" smtClean="0"/>
              <a:t>LeSS</a:t>
            </a:r>
            <a:endParaRPr lang="en-US" altLang="ja-JP" dirty="0"/>
          </a:p>
          <a:p>
            <a:pPr lvl="1"/>
            <a:r>
              <a:rPr lang="en-US" altLang="ja-JP" dirty="0" err="1" smtClean="0"/>
              <a:t>LeSS</a:t>
            </a:r>
            <a:r>
              <a:rPr lang="ja-JP" altLang="ja-JP" dirty="0" smtClean="0"/>
              <a:t>は</a:t>
            </a:r>
            <a:r>
              <a:rPr lang="ja-JP" altLang="ja-JP" dirty="0"/>
              <a:t>、大きな複数チームやマルチサイト、あるいはオフショアのアジャイル開発を先導するのに上手くいくことが分かった</a:t>
            </a:r>
            <a:r>
              <a:rPr lang="ja-JP" altLang="ja-JP" dirty="0">
                <a:solidFill>
                  <a:srgbClr val="FF0000"/>
                </a:solidFill>
              </a:rPr>
              <a:t>追加のルールと秘訣のセット</a:t>
            </a:r>
            <a:r>
              <a:rPr lang="ja-JP" altLang="ja-JP" dirty="0"/>
              <a:t>である。これらの秘訣は伝統的なスクラムのコンテクストにおける実験である</a:t>
            </a:r>
            <a:r>
              <a:rPr lang="ja-JP" altLang="ja-JP" dirty="0"/>
              <a:t> </a:t>
            </a:r>
            <a:r>
              <a:rPr lang="ja-JP" altLang="en-US" dirty="0" smtClean="0"/>
              <a:t>。</a:t>
            </a:r>
            <a:endParaRPr kumimoji="1" lang="ja-JP" altLang="en-US" dirty="0"/>
          </a:p>
        </p:txBody>
      </p:sp>
    </p:spTree>
    <p:extLst>
      <p:ext uri="{BB962C8B-B14F-4D97-AF65-F5344CB8AC3E}">
        <p14:creationId xmlns:p14="http://schemas.microsoft.com/office/powerpoint/2010/main" val="20122268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Scrum</a:t>
            </a:r>
            <a:r>
              <a:rPr lang="ja-JP" altLang="en-US" dirty="0" smtClean="0"/>
              <a:t>並みに小さい！</a:t>
            </a:r>
            <a:r>
              <a:rPr lang="en-US" altLang="ja-JP" dirty="0" smtClean="0"/>
              <a:t>10P</a:t>
            </a:r>
            <a:endParaRPr kumimoji="1" lang="en-US" altLang="ja-JP" dirty="0" smtClean="0"/>
          </a:p>
          <a:p>
            <a:pPr lvl="1"/>
            <a:r>
              <a:rPr kumimoji="1" lang="ja-JP" altLang="en-US" dirty="0" smtClean="0"/>
              <a:t>最も</a:t>
            </a:r>
            <a:r>
              <a:rPr kumimoji="1" lang="en-US" altLang="ja-JP" dirty="0" smtClean="0"/>
              <a:t>Scrum</a:t>
            </a:r>
            <a:r>
              <a:rPr kumimoji="1" lang="ja-JP" altLang="en-US" dirty="0" smtClean="0"/>
              <a:t>っぽいスケール手法</a:t>
            </a:r>
            <a:endParaRPr kumimoji="1" lang="en-US" altLang="ja-JP" dirty="0" smtClean="0"/>
          </a:p>
          <a:p>
            <a:pPr lvl="1"/>
            <a:r>
              <a:rPr lang="ja-JP" altLang="en-US" dirty="0" smtClean="0"/>
              <a:t>最小限で実行必須な事が決められている。</a:t>
            </a:r>
            <a:endParaRPr lang="en-US" altLang="ja-JP" dirty="0" smtClean="0"/>
          </a:p>
          <a:p>
            <a:pPr lvl="1"/>
            <a:r>
              <a:rPr lang="ja-JP" altLang="en-US" dirty="0" smtClean="0"/>
              <a:t>少ない決め事の割にオーバーヘッドはありそう。</a:t>
            </a:r>
            <a:endParaRPr lang="en-US" altLang="ja-JP" dirty="0" smtClean="0"/>
          </a:p>
          <a:p>
            <a:r>
              <a:rPr lang="en-US" altLang="ja-JP" dirty="0" err="1" smtClean="0"/>
              <a:t>LeSS</a:t>
            </a:r>
            <a:endParaRPr lang="en-US" altLang="ja-JP" dirty="0" smtClean="0"/>
          </a:p>
          <a:p>
            <a:pPr lvl="1"/>
            <a:r>
              <a:rPr lang="ja-JP" altLang="en-US" dirty="0" smtClean="0"/>
              <a:t>これまでの手法を批判している割にはそこそこ大きい。</a:t>
            </a:r>
            <a:endParaRPr lang="en-US" altLang="ja-JP" dirty="0" smtClean="0"/>
          </a:p>
          <a:p>
            <a:pPr lvl="1"/>
            <a:r>
              <a:rPr lang="ja-JP" altLang="en-US" dirty="0" smtClean="0"/>
              <a:t>全部やれとは言っていない。</a:t>
            </a:r>
            <a:endParaRPr lang="en-US" altLang="ja-JP" dirty="0" smtClean="0"/>
          </a:p>
          <a:p>
            <a:pPr lvl="1"/>
            <a:r>
              <a:rPr lang="ja-JP" altLang="en-US" dirty="0" smtClean="0"/>
              <a:t>上手くいった事を集めている。</a:t>
            </a:r>
            <a:endParaRPr lang="en-US" altLang="ja-JP" dirty="0" smtClean="0"/>
          </a:p>
          <a:p>
            <a:pPr lvl="1"/>
            <a:r>
              <a:rPr lang="ja-JP" altLang="en-US" dirty="0" smtClean="0"/>
              <a:t>マネージャーの役割にも言及している。</a:t>
            </a:r>
            <a:endParaRPr lang="en-US" altLang="ja-JP" dirty="0" smtClean="0"/>
          </a:p>
          <a:p>
            <a:pPr lvl="1"/>
            <a:endParaRPr lang="en-US" altLang="ja-JP" dirty="0"/>
          </a:p>
          <a:p>
            <a:endParaRPr lang="en-US" altLang="ja-JP" dirty="0" smtClean="0"/>
          </a:p>
          <a:p>
            <a:pPr lvl="1"/>
            <a:endParaRPr kumimoji="1" lang="ja-JP" altLang="en-US" dirty="0"/>
          </a:p>
        </p:txBody>
      </p:sp>
    </p:spTree>
    <p:extLst>
      <p:ext uri="{BB962C8B-B14F-4D97-AF65-F5344CB8AC3E}">
        <p14:creationId xmlns:p14="http://schemas.microsoft.com/office/powerpoint/2010/main" val="70908144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marL="697950" lvl="1" indent="-514350">
              <a:buFont typeface="+mj-lt"/>
              <a:buAutoNum type="arabicPeriod"/>
            </a:pPr>
            <a:r>
              <a:rPr lang="ja-JP" altLang="en-US" dirty="0" smtClean="0"/>
              <a:t>代表者が</a:t>
            </a:r>
            <a:r>
              <a:rPr kumimoji="1" lang="ja-JP" altLang="en-US" dirty="0" smtClean="0"/>
              <a:t>集まる（毎日）</a:t>
            </a:r>
            <a:endParaRPr kumimoji="1" lang="en-US" altLang="ja-JP" dirty="0" smtClean="0"/>
          </a:p>
          <a:p>
            <a:pPr marL="832950" lvl="2" indent="-514350">
              <a:buFont typeface="Arial" charset="0"/>
              <a:buChar char="•"/>
            </a:pPr>
            <a:r>
              <a:rPr lang="ja-JP" altLang="en-US" dirty="0" smtClean="0"/>
              <a:t>内容は各チームのデイリースクラムで共有</a:t>
            </a:r>
            <a:endParaRPr kumimoji="1" lang="en-US" altLang="ja-JP" dirty="0" smtClean="0"/>
          </a:p>
          <a:p>
            <a:pPr marL="697950" lvl="1" indent="-514350">
              <a:buFont typeface="+mj-lt"/>
              <a:buAutoNum type="arabicPeriod"/>
            </a:pPr>
            <a:r>
              <a:rPr kumimoji="1" lang="ja-JP" altLang="en-US" dirty="0" smtClean="0"/>
              <a:t>各スクラムチーム毎に通常のデイリースクラム</a:t>
            </a:r>
            <a:endParaRPr kumimoji="1" lang="en-US" altLang="ja-JP" dirty="0" smtClean="0"/>
          </a:p>
          <a:p>
            <a:r>
              <a:rPr kumimoji="1" lang="en-US" altLang="ja-JP" dirty="0" err="1" smtClean="0"/>
              <a:t>LeSS</a:t>
            </a:r>
            <a:endParaRPr kumimoji="1" lang="en-US" altLang="ja-JP" dirty="0" smtClean="0"/>
          </a:p>
          <a:p>
            <a:pPr lvl="1"/>
            <a:r>
              <a:rPr lang="ja-JP" altLang="en-US" dirty="0" smtClean="0"/>
              <a:t>通常のデイリースクラムを基本とする。</a:t>
            </a:r>
            <a:endParaRPr lang="en-US" altLang="ja-JP" dirty="0" smtClean="0"/>
          </a:p>
          <a:p>
            <a:pPr lvl="1"/>
            <a:r>
              <a:rPr kumimoji="1" lang="ja-JP" altLang="en-US" dirty="0" smtClean="0"/>
              <a:t>集に数回、代表者が集まる事ができる。</a:t>
            </a:r>
            <a:endParaRPr kumimoji="1" lang="en-US" altLang="ja-JP" dirty="0" smtClean="0"/>
          </a:p>
          <a:p>
            <a:pPr lvl="1"/>
            <a:endParaRPr kumimoji="1" lang="ja-JP" altLang="en-US" dirty="0"/>
          </a:p>
        </p:txBody>
      </p:sp>
    </p:spTree>
    <p:extLst>
      <p:ext uri="{BB962C8B-B14F-4D97-AF65-F5344CB8AC3E}">
        <p14:creationId xmlns:p14="http://schemas.microsoft.com/office/powerpoint/2010/main" val="5143450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162053508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組織構成</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統合チームが上にいる。他はスクラムチーム。</a:t>
            </a:r>
            <a:endParaRPr lang="en-US" altLang="ja-JP" dirty="0" smtClean="0"/>
          </a:p>
          <a:p>
            <a:r>
              <a:rPr kumimoji="1" lang="en-US" altLang="ja-JP" dirty="0" err="1" smtClean="0"/>
              <a:t>LeSS</a:t>
            </a:r>
            <a:endParaRPr kumimoji="1" lang="en-US" altLang="ja-JP" dirty="0" smtClean="0"/>
          </a:p>
          <a:p>
            <a:pPr lvl="1"/>
            <a:r>
              <a:rPr lang="ja-JP" altLang="en-US" dirty="0" smtClean="0"/>
              <a:t>プダクトグループ</a:t>
            </a:r>
            <a:endParaRPr lang="en-US" altLang="ja-JP" dirty="0" smtClean="0"/>
          </a:p>
          <a:p>
            <a:pPr lvl="1"/>
            <a:r>
              <a:rPr lang="ja-JP" altLang="en-US" dirty="0" smtClean="0"/>
              <a:t>アンダーンチーム</a:t>
            </a:r>
            <a:endParaRPr lang="en-US" altLang="ja-JP" dirty="0" smtClean="0"/>
          </a:p>
          <a:p>
            <a:pPr lvl="1"/>
            <a:r>
              <a:rPr kumimoji="1" lang="ja-JP" altLang="en-US" dirty="0" smtClean="0"/>
              <a:t>プロダクトオーナーチーム</a:t>
            </a:r>
            <a:endParaRPr kumimoji="1" lang="en-US" altLang="ja-JP" dirty="0" smtClean="0"/>
          </a:p>
        </p:txBody>
      </p:sp>
      <p:pic>
        <p:nvPicPr>
          <p:cNvPr id="4" name="図 3"/>
          <p:cNvPicPr>
            <a:picLocks noChangeAspect="1"/>
          </p:cNvPicPr>
          <p:nvPr/>
        </p:nvPicPr>
        <p:blipFill>
          <a:blip r:embed="rId2"/>
          <a:stretch>
            <a:fillRect/>
          </a:stretch>
        </p:blipFill>
        <p:spPr>
          <a:xfrm>
            <a:off x="924650" y="4160154"/>
            <a:ext cx="6707792" cy="2214865"/>
          </a:xfrm>
          <a:prstGeom prst="rect">
            <a:avLst/>
          </a:prstGeom>
        </p:spPr>
      </p:pic>
    </p:spTree>
    <p:extLst>
      <p:ext uri="{BB962C8B-B14F-4D97-AF65-F5344CB8AC3E}">
        <p14:creationId xmlns:p14="http://schemas.microsoft.com/office/powerpoint/2010/main" val="58128169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err="1" smtClean="0"/>
              <a:t>Scrumble</a:t>
            </a:r>
            <a:r>
              <a:rPr lang="en-US" altLang="ja-JP" dirty="0" smtClean="0"/>
              <a:t>(Nexus Guide</a:t>
            </a:r>
            <a:r>
              <a:rPr lang="ja-JP" altLang="en-US" dirty="0" smtClean="0"/>
              <a:t>外</a:t>
            </a:r>
            <a:r>
              <a:rPr lang="en-US" altLang="ja-JP" dirty="0" smtClean="0"/>
              <a:t>)</a:t>
            </a:r>
          </a:p>
          <a:p>
            <a:r>
              <a:rPr kumimoji="1" lang="en-US" altLang="ja-JP" dirty="0" err="1" smtClean="0"/>
              <a:t>LeSS</a:t>
            </a:r>
            <a:endParaRPr kumimoji="1" lang="en-US" altLang="ja-JP" dirty="0" smtClean="0"/>
          </a:p>
          <a:p>
            <a:pPr lvl="1"/>
            <a:r>
              <a:rPr lang="en-US" altLang="ja-JP" dirty="0" smtClean="0"/>
              <a:t>Undone </a:t>
            </a:r>
            <a:r>
              <a:rPr lang="ja-JP" altLang="en-US" dirty="0" smtClean="0"/>
              <a:t>チーム（理想ではないという但し書き付）</a:t>
            </a:r>
            <a:endParaRPr kumimoji="1" lang="ja-JP" altLang="en-US" dirty="0"/>
          </a:p>
        </p:txBody>
      </p:sp>
    </p:spTree>
    <p:extLst>
      <p:ext uri="{BB962C8B-B14F-4D97-AF65-F5344CB8AC3E}">
        <p14:creationId xmlns:p14="http://schemas.microsoft.com/office/powerpoint/2010/main" val="12215849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endParaRPr lang="en-US" altLang="ja-JP" dirty="0" smtClean="0"/>
          </a:p>
          <a:p>
            <a:pPr lvl="1"/>
            <a:r>
              <a:rPr kumimoji="1" lang="ja-JP" altLang="en-US" dirty="0" smtClean="0"/>
              <a:t>代表者が集まり、課題を特定</a:t>
            </a:r>
            <a:endParaRPr kumimoji="1" lang="en-US" altLang="ja-JP" dirty="0" smtClean="0"/>
          </a:p>
          <a:p>
            <a:pPr lvl="1"/>
            <a:r>
              <a:rPr lang="ja-JP" altLang="en-US" dirty="0" smtClean="0"/>
              <a:t>各チームで通常のレトロスペクティブ</a:t>
            </a:r>
            <a:endParaRPr lang="en-US" altLang="ja-JP" dirty="0" smtClean="0"/>
          </a:p>
          <a:p>
            <a:pPr lvl="1"/>
            <a:r>
              <a:rPr kumimoji="1" lang="ja-JP" altLang="en-US" dirty="0" smtClean="0"/>
              <a:t>代表者が集まり、アクションを決める。</a:t>
            </a:r>
            <a:endParaRPr kumimoji="1" lang="en-US" altLang="ja-JP" dirty="0" smtClean="0"/>
          </a:p>
          <a:p>
            <a:r>
              <a:rPr lang="en-US" altLang="ja-JP" dirty="0" err="1" smtClean="0"/>
              <a:t>LeSS</a:t>
            </a:r>
            <a:endParaRPr lang="en-US" altLang="ja-JP" dirty="0" smtClean="0"/>
          </a:p>
          <a:p>
            <a:pPr lvl="1"/>
            <a:r>
              <a:rPr lang="ja-JP" altLang="en-US" dirty="0" smtClean="0"/>
              <a:t>次のスプリントの早い時期に実施</a:t>
            </a:r>
            <a:endParaRPr lang="en-US" altLang="ja-JP" dirty="0" smtClean="0"/>
          </a:p>
          <a:p>
            <a:pPr lvl="1"/>
            <a:r>
              <a:rPr kumimoji="1" lang="ja-JP" altLang="en-US" dirty="0" smtClean="0"/>
              <a:t>代表者が集まり組織全体のレトロスペクティブを実施</a:t>
            </a:r>
            <a:endParaRPr kumimoji="1" lang="en-US" altLang="ja-JP" dirty="0" smtClean="0"/>
          </a:p>
        </p:txBody>
      </p:sp>
    </p:spTree>
    <p:extLst>
      <p:ext uri="{BB962C8B-B14F-4D97-AF65-F5344CB8AC3E}">
        <p14:creationId xmlns:p14="http://schemas.microsoft.com/office/powerpoint/2010/main" val="11480650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ja-JP" altLang="en-US" dirty="0" smtClean="0"/>
              <a:t>最初に読むなら小さいので読みやすい。</a:t>
            </a:r>
            <a:endParaRPr lang="en-US" altLang="ja-JP" dirty="0" smtClean="0"/>
          </a:p>
          <a:p>
            <a:pPr lvl="1"/>
            <a:r>
              <a:rPr lang="ja-JP" altLang="en-US" dirty="0" smtClean="0"/>
              <a:t>理想的なチーム構成を考える時の参考になる。</a:t>
            </a:r>
            <a:endParaRPr lang="en-US" altLang="ja-JP" dirty="0" smtClean="0"/>
          </a:p>
          <a:p>
            <a:pPr lvl="1"/>
            <a:r>
              <a:rPr lang="ja-JP" altLang="en-US" dirty="0" smtClean="0"/>
              <a:t>見える化、依存性の最小化にコストを使う。</a:t>
            </a:r>
            <a:endParaRPr lang="en-US" altLang="ja-JP" dirty="0" smtClean="0"/>
          </a:p>
          <a:p>
            <a:pPr lvl="1"/>
            <a:r>
              <a:rPr lang="ja-JP" altLang="en-US" dirty="0" smtClean="0"/>
              <a:t>大規模チームを分割する方向に向かいやすい。</a:t>
            </a:r>
            <a:endParaRPr lang="en-US" altLang="ja-JP" dirty="0" smtClean="0"/>
          </a:p>
          <a:p>
            <a:r>
              <a:rPr kumimoji="1" lang="en-US" altLang="ja-JP" dirty="0" err="1" smtClean="0"/>
              <a:t>LeSS</a:t>
            </a:r>
            <a:endParaRPr kumimoji="1" lang="en-US" altLang="ja-JP" dirty="0" smtClean="0"/>
          </a:p>
          <a:p>
            <a:pPr lvl="1"/>
            <a:r>
              <a:rPr lang="ja-JP" altLang="en-US" dirty="0" smtClean="0"/>
              <a:t>複数チームになってしまった時の改善策になる。</a:t>
            </a:r>
            <a:endParaRPr lang="en-US" altLang="ja-JP" dirty="0" smtClean="0"/>
          </a:p>
          <a:p>
            <a:pPr lvl="1"/>
            <a:r>
              <a:rPr lang="ja-JP" altLang="en-US" dirty="0" smtClean="0"/>
              <a:t>よく起きる課題に対する現実的な解決策がある。</a:t>
            </a:r>
            <a:endParaRPr lang="en-US" altLang="ja-JP" dirty="0" smtClean="0"/>
          </a:p>
          <a:p>
            <a:pPr lvl="1"/>
            <a:r>
              <a:rPr kumimoji="1" lang="ja-JP" altLang="en-US" dirty="0" smtClean="0"/>
              <a:t>マネージャーの役割がわかる。</a:t>
            </a:r>
            <a:endParaRPr kumimoji="1" lang="en-US" altLang="ja-JP" dirty="0" smtClean="0"/>
          </a:p>
          <a:p>
            <a:pPr lvl="1"/>
            <a:r>
              <a:rPr lang="en-US" altLang="ja-JP" dirty="0" smtClean="0"/>
              <a:t>3</a:t>
            </a:r>
            <a:r>
              <a:rPr lang="ja-JP" altLang="en-US" dirty="0" smtClean="0"/>
              <a:t>階層対応</a:t>
            </a:r>
            <a:r>
              <a:rPr lang="en-US" altLang="ja-JP" dirty="0" smtClean="0"/>
              <a:t>(</a:t>
            </a:r>
            <a:r>
              <a:rPr lang="en-US" altLang="ja-JP" dirty="0" err="1" smtClean="0"/>
              <a:t>LeSS</a:t>
            </a:r>
            <a:r>
              <a:rPr lang="en-US" altLang="ja-JP" dirty="0" smtClean="0"/>
              <a:t> Huge)</a:t>
            </a:r>
            <a:r>
              <a:rPr lang="ja-JP" altLang="en-US" dirty="0" smtClean="0"/>
              <a:t>も公開されている。</a:t>
            </a:r>
            <a:endParaRPr kumimoji="1" lang="ja-JP" altLang="en-US" dirty="0"/>
          </a:p>
        </p:txBody>
      </p:sp>
    </p:spTree>
    <p:extLst>
      <p:ext uri="{BB962C8B-B14F-4D97-AF65-F5344CB8AC3E}">
        <p14:creationId xmlns:p14="http://schemas.microsoft.com/office/powerpoint/2010/main" val="108388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a:t>
            </a:r>
            <a:r>
              <a:rPr lang="ja-JP" altLang="en-US" smtClean="0"/>
              <a:t>、変わらないマインドセットで、楽しくアジャイルに開発</a:t>
            </a:r>
            <a:r>
              <a:rPr lang="ja-JP" altLang="en-US" dirty="0" smtClean="0"/>
              <a:t>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a:p>
            <a:r>
              <a:rPr lang="ja-JP" altLang="en-US" dirty="0" smtClean="0"/>
              <a:t>個人的には、大きな組織の中でのアジャイル開発や、ハード開発との連携が必要な場合のアジャイル開発に取り組んでいます。</a:t>
            </a:r>
            <a:endParaRPr kumimoji="1" lang="en-US" altLang="ja-JP" dirty="0"/>
          </a:p>
        </p:txBody>
      </p:sp>
    </p:spTree>
    <p:extLst>
      <p:ext uri="{BB962C8B-B14F-4D97-AF65-F5344CB8AC3E}">
        <p14:creationId xmlns:p14="http://schemas.microsoft.com/office/powerpoint/2010/main" val="173128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853999" y="692913"/>
            <a:ext cx="7420127" cy="5572372"/>
          </a:xfrm>
          <a:prstGeom prst="rect">
            <a:avLst/>
          </a:prstGeom>
        </p:spPr>
      </p:pic>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365126"/>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err="1" smtClean="0"/>
                        <a:t>LeSS</a:t>
                      </a:r>
                      <a:endParaRPr kumimoji="1" lang="en-US" altLang="ja-JP" sz="4000" dirty="0" smtClean="0"/>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err="1"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r>
              <a:rPr kumimoji="1" lang="ja-JP" altLang="en-US" dirty="0" smtClean="0"/>
              <a:t>™</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 y="1878805"/>
            <a:ext cx="8651875" cy="4325937"/>
          </a:xfrm>
        </p:spPr>
      </p:pic>
      <p:sp>
        <p:nvSpPr>
          <p:cNvPr id="5" name="タイトル 1"/>
          <p:cNvSpPr txBox="1">
            <a:spLocks/>
          </p:cNvSpPr>
          <p:nvPr/>
        </p:nvSpPr>
        <p:spPr bwMode="auto">
          <a:xfrm>
            <a:off x="238124" y="910562"/>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a:t>
            </a:r>
            <a:r>
              <a:rPr kumimoji="1" lang="ja-JP" altLang="en-US" dirty="0" smtClean="0"/>
              <a:t>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　征典、守田憲司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8955246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7470</TotalTime>
  <Words>1790</Words>
  <Application>Microsoft Macintosh PowerPoint</Application>
  <PresentationFormat>画面に合わせる (4:3)</PresentationFormat>
  <Paragraphs>304</Paragraphs>
  <Slides>48</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Meiryo</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Nexus™</vt:lpstr>
      <vt:lpstr>Nexus ガイド</vt:lpstr>
      <vt:lpstr>スコープ</vt:lpstr>
      <vt:lpstr>スクラムチーム</vt:lpstr>
      <vt:lpstr>Nexusのフレームワーク</vt:lpstr>
      <vt:lpstr>役割</vt:lpstr>
      <vt:lpstr>作成物</vt:lpstr>
      <vt:lpstr>イベント</vt:lpstr>
      <vt:lpstr>ソフトウェアプラクティス</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リファインメント</vt:lpstr>
      <vt:lpstr>Nexusスプリントプランニング</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Nexusの作成物</vt:lpstr>
      <vt:lpstr>プロダクトバックログ</vt:lpstr>
      <vt:lpstr>Nexusスプリントバックログ</vt:lpstr>
      <vt:lpstr>統合インクリメント</vt:lpstr>
      <vt:lpstr>作成物の透明性</vt:lpstr>
      <vt:lpstr>「完成」の定義</vt:lpstr>
      <vt:lpstr>Nexus と LeSS の比較</vt:lpstr>
      <vt:lpstr>共通点</vt:lpstr>
      <vt:lpstr>抜粋</vt:lpstr>
      <vt:lpstr>全体的な違い</vt:lpstr>
      <vt:lpstr>デイリースクラム</vt:lpstr>
      <vt:lpstr>レトロスペクティブ</vt:lpstr>
      <vt:lpstr>組織構成</vt:lpstr>
      <vt:lpstr>Undoneへの対処</vt:lpstr>
      <vt:lpstr>レトロスペクティブ</vt:lpstr>
      <vt:lpstr>比較のまとめ</vt:lpstr>
      <vt:lpstr>最後に</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188</cp:revision>
  <dcterms:created xsi:type="dcterms:W3CDTF">2015-11-22T00:30:41Z</dcterms:created>
  <dcterms:modified xsi:type="dcterms:W3CDTF">2016-01-02T07:43:17Z</dcterms:modified>
</cp:coreProperties>
</file>